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88" r:id="rId3"/>
    <p:sldId id="279" r:id="rId4"/>
    <p:sldId id="280" r:id="rId5"/>
    <p:sldId id="290" r:id="rId6"/>
    <p:sldId id="281" r:id="rId7"/>
    <p:sldId id="282" r:id="rId8"/>
    <p:sldId id="294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6CE2C970-8F68-4EAA-9B21-4461636BE486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6411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CA7CD220-0AE2-4C8A-AB31-D153E7200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15370" cy="2286016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Тарифное соглашение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 реализации Московской областной программы обязательного медицинского страхования на 2017 год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285992"/>
            <a:ext cx="8501122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Сформировано в соответствии с приказом Федерального фонда обязательного медицинского страхования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18 ноября 2014 г. №200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«Об установлении требований к структуре и содержанию тарифного соглашения» с учетом изменений, утвержденных приказом Федерального фонда обязательного медицинского страхования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29 ноября 2016 г. №267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039E-39B2-4D39-A226-8BC8180E15B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2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14282" y="142852"/>
            <a:ext cx="8784976" cy="6514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Оплата скорой медицинской помощи, оказанной вне медицинской организации </a:t>
            </a:r>
          </a:p>
        </p:txBody>
      </p:sp>
      <p:sp>
        <p:nvSpPr>
          <p:cNvPr id="17" name="Номер слайда 1"/>
          <p:cNvSpPr txBox="1">
            <a:spLocks/>
          </p:cNvSpPr>
          <p:nvPr/>
        </p:nvSpPr>
        <p:spPr>
          <a:xfrm>
            <a:off x="683568" y="1000108"/>
            <a:ext cx="777686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/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Подушевой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способ финансирования (в расчете на одно застрахованное лицо, обслуживаемое станцией (отделением) скорой медицинской помощи)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Номер слайда 1"/>
          <p:cNvSpPr txBox="1">
            <a:spLocks/>
          </p:cNvSpPr>
          <p:nvPr/>
        </p:nvSpPr>
        <p:spPr>
          <a:xfrm>
            <a:off x="1000100" y="2071678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28" name="Содержимое 2"/>
          <p:cNvSpPr>
            <a:spLocks noGrp="1"/>
          </p:cNvSpPr>
          <p:nvPr>
            <p:ph sz="half" idx="1"/>
          </p:nvPr>
        </p:nvSpPr>
        <p:spPr>
          <a:xfrm>
            <a:off x="5572132" y="2071678"/>
            <a:ext cx="1571636" cy="64294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2017</a:t>
            </a:r>
            <a:endParaRPr lang="ru-RU" altLang="ru-RU" sz="30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71364" y="4486866"/>
            <a:ext cx="4536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Применяются: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1.половозрастной коэффициент дифференциации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коэффициент по уровню расходов на содержание имущества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группы)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786058"/>
            <a:ext cx="317279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подушевой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норматив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финансирования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52,91 рублей в месяц</a:t>
            </a:r>
            <a:endParaRPr lang="ru-RU" sz="20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2714620"/>
            <a:ext cx="4858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Подушевой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норматив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финансирования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53,54 рублей в месяц</a:t>
            </a:r>
            <a:endParaRPr lang="ru-RU" sz="2000" b="1" dirty="0"/>
          </a:p>
        </p:txBody>
      </p:sp>
      <p:sp>
        <p:nvSpPr>
          <p:cNvPr id="1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3786190"/>
            <a:ext cx="1571636" cy="42862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Финансовое обеспечение</a:t>
            </a:r>
            <a:endParaRPr lang="ru-RU" altLang="ru-RU" sz="14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14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4214818"/>
            <a:ext cx="2214578" cy="5040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600" b="1" dirty="0" smtClean="0"/>
              <a:t>4,8</a:t>
            </a:r>
            <a:r>
              <a:rPr lang="ru-RU" sz="3600" dirty="0" smtClean="0"/>
              <a:t> млрд. руб.</a:t>
            </a:r>
            <a:endParaRPr lang="ru-RU" sz="3600" dirty="0"/>
          </a:p>
        </p:txBody>
      </p:sp>
      <p:sp>
        <p:nvSpPr>
          <p:cNvPr id="16" name="Содержимое 2"/>
          <p:cNvSpPr>
            <a:spLocks noGrp="1"/>
          </p:cNvSpPr>
          <p:nvPr>
            <p:ph sz="half" idx="1"/>
          </p:nvPr>
        </p:nvSpPr>
        <p:spPr>
          <a:xfrm>
            <a:off x="5643570" y="3714752"/>
            <a:ext cx="1571636" cy="42862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Финансовое обеспечение</a:t>
            </a:r>
            <a:endParaRPr lang="ru-RU" altLang="ru-RU" sz="14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18" name="Содержимое 2"/>
          <p:cNvSpPr>
            <a:spLocks noGrp="1"/>
          </p:cNvSpPr>
          <p:nvPr>
            <p:ph sz="half" idx="1"/>
          </p:nvPr>
        </p:nvSpPr>
        <p:spPr>
          <a:xfrm>
            <a:off x="5357818" y="4143380"/>
            <a:ext cx="2214578" cy="5040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600" b="1" dirty="0" smtClean="0"/>
              <a:t>4,9</a:t>
            </a:r>
            <a:r>
              <a:rPr lang="ru-RU" sz="3600" dirty="0" smtClean="0"/>
              <a:t> млрд. руб.</a:t>
            </a:r>
            <a:endParaRPr lang="ru-RU" sz="3600" dirty="0"/>
          </a:p>
        </p:txBody>
      </p:sp>
      <p:sp>
        <p:nvSpPr>
          <p:cNvPr id="20" name="Содержимое 2"/>
          <p:cNvSpPr>
            <a:spLocks noGrp="1"/>
          </p:cNvSpPr>
          <p:nvPr>
            <p:ph sz="half" idx="1"/>
          </p:nvPr>
        </p:nvSpPr>
        <p:spPr>
          <a:xfrm>
            <a:off x="5143504" y="5929330"/>
            <a:ext cx="2214578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Min  49,96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руб.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Max 57,74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руб.</a:t>
            </a:r>
          </a:p>
          <a:p>
            <a:pPr algn="ctr">
              <a:buNone/>
            </a:pP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3059832" y="3645024"/>
            <a:ext cx="2160240" cy="142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3284984"/>
            <a:ext cx="2214578" cy="5040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/>
              <a:t>+2%</a:t>
            </a:r>
            <a:endParaRPr lang="ru-RU" sz="2400" b="1" dirty="0"/>
          </a:p>
        </p:txBody>
      </p:sp>
      <p:sp>
        <p:nvSpPr>
          <p:cNvPr id="23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3789040"/>
            <a:ext cx="2214578" cy="5040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/>
              <a:t>+2%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3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14282" y="142852"/>
            <a:ext cx="8784976" cy="6514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Оплата медицинской помощи, оказанной в амбулаторных условиях</a:t>
            </a:r>
          </a:p>
        </p:txBody>
      </p:sp>
      <p:sp>
        <p:nvSpPr>
          <p:cNvPr id="1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643182"/>
            <a:ext cx="1296144" cy="50405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dirty="0" smtClean="0"/>
              <a:t>170</a:t>
            </a:r>
            <a:endParaRPr lang="ru-RU" sz="3600" dirty="0"/>
          </a:p>
        </p:txBody>
      </p:sp>
      <p:sp>
        <p:nvSpPr>
          <p:cNvPr id="14" name="Содержимое 2"/>
          <p:cNvSpPr>
            <a:spLocks noGrp="1"/>
          </p:cNvSpPr>
          <p:nvPr>
            <p:ph sz="half" idx="1"/>
          </p:nvPr>
        </p:nvSpPr>
        <p:spPr>
          <a:xfrm>
            <a:off x="2571736" y="1928802"/>
            <a:ext cx="1571636" cy="64294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Финансовое обеспечение</a:t>
            </a:r>
            <a:endParaRPr lang="ru-RU" altLang="ru-RU" sz="14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15" name="Номер слайда 1"/>
          <p:cNvSpPr txBox="1">
            <a:spLocks/>
          </p:cNvSpPr>
          <p:nvPr/>
        </p:nvSpPr>
        <p:spPr>
          <a:xfrm>
            <a:off x="357158" y="1928802"/>
            <a:ext cx="14287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Количество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медицинских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</a:p>
        </p:txBody>
      </p:sp>
      <p:sp>
        <p:nvSpPr>
          <p:cNvPr id="17" name="Номер слайда 1"/>
          <p:cNvSpPr txBox="1">
            <a:spLocks/>
          </p:cNvSpPr>
          <p:nvPr/>
        </p:nvSpPr>
        <p:spPr>
          <a:xfrm>
            <a:off x="785786" y="928670"/>
            <a:ext cx="300039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/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Подушевой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норматив финансирования на прикрепившихся лиц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2"/>
          <p:cNvSpPr>
            <a:spLocks noGrp="1"/>
          </p:cNvSpPr>
          <p:nvPr>
            <p:ph sz="half" idx="1"/>
          </p:nvPr>
        </p:nvSpPr>
        <p:spPr>
          <a:xfrm>
            <a:off x="2285984" y="2643182"/>
            <a:ext cx="2214578" cy="50405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800" dirty="0" smtClean="0"/>
              <a:t>18,5</a:t>
            </a:r>
            <a:r>
              <a:rPr lang="ru-RU" sz="3600" dirty="0" smtClean="0"/>
              <a:t> млрд. руб.</a:t>
            </a:r>
            <a:endParaRPr lang="ru-RU" sz="3600" dirty="0"/>
          </a:p>
        </p:txBody>
      </p:sp>
      <p:sp>
        <p:nvSpPr>
          <p:cNvPr id="19" name="Номер слайда 1"/>
          <p:cNvSpPr txBox="1">
            <a:spLocks/>
          </p:cNvSpPr>
          <p:nvPr/>
        </p:nvSpPr>
        <p:spPr>
          <a:xfrm>
            <a:off x="214282" y="3429000"/>
            <a:ext cx="3929058" cy="31432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Включает:</a:t>
            </a:r>
          </a:p>
          <a:p>
            <a:pPr lvl="0" algn="l">
              <a:lnSpc>
                <a:spcPct val="150000"/>
              </a:lnSpc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Посещения с профилактической целью;</a:t>
            </a:r>
          </a:p>
          <a:p>
            <a:pPr lvl="0" algn="l">
              <a:lnSpc>
                <a:spcPct val="150000"/>
              </a:lnSpc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Обращения по заболеванию;</a:t>
            </a:r>
          </a:p>
          <a:p>
            <a:pPr lvl="0" algn="l">
              <a:lnSpc>
                <a:spcPct val="150000"/>
              </a:lnSpc>
              <a:buFontTx/>
              <a:buChar char="-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Разовые посещения</a:t>
            </a:r>
          </a:p>
        </p:txBody>
      </p:sp>
      <p:sp>
        <p:nvSpPr>
          <p:cNvPr id="20" name="Номер слайда 1"/>
          <p:cNvSpPr txBox="1">
            <a:spLocks/>
          </p:cNvSpPr>
          <p:nvPr/>
        </p:nvSpPr>
        <p:spPr>
          <a:xfrm>
            <a:off x="5500694" y="928670"/>
            <a:ext cx="300039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Финансирование за единицу объема медицинской помощи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одержимое 2"/>
          <p:cNvSpPr>
            <a:spLocks noGrp="1"/>
          </p:cNvSpPr>
          <p:nvPr>
            <p:ph sz="half" idx="1"/>
          </p:nvPr>
        </p:nvSpPr>
        <p:spPr>
          <a:xfrm>
            <a:off x="7286644" y="1928802"/>
            <a:ext cx="1571636" cy="64294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Финансовое обеспечение</a:t>
            </a:r>
            <a:endParaRPr lang="ru-RU" altLang="ru-RU" sz="14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16" name="Содержимое 2"/>
          <p:cNvSpPr>
            <a:spLocks noGrp="1"/>
          </p:cNvSpPr>
          <p:nvPr>
            <p:ph sz="half" idx="1"/>
          </p:nvPr>
        </p:nvSpPr>
        <p:spPr>
          <a:xfrm>
            <a:off x="5286380" y="2643182"/>
            <a:ext cx="1296144" cy="50405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600" dirty="0" smtClean="0"/>
              <a:t>196</a:t>
            </a:r>
            <a:endParaRPr lang="ru-RU" sz="3600" dirty="0"/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5286380" y="1928802"/>
            <a:ext cx="14287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Количество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медицинских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</a:p>
        </p:txBody>
      </p:sp>
      <p:sp>
        <p:nvSpPr>
          <p:cNvPr id="24" name="Номер слайда 1"/>
          <p:cNvSpPr txBox="1">
            <a:spLocks/>
          </p:cNvSpPr>
          <p:nvPr/>
        </p:nvSpPr>
        <p:spPr>
          <a:xfrm>
            <a:off x="4286248" y="3357562"/>
            <a:ext cx="4643470" cy="33575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>
              <a:lnSpc>
                <a:spcPct val="114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Включает: 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посещения в неотложной форме;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диспансеризация и профилактические осмотры;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услуги по проведению КТ и МРТ;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комплексные услуги по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пренатальной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диагностике и скринингу рака шейки матки;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«стоматология»;</a:t>
            </a:r>
          </a:p>
          <a:p>
            <a:pPr algn="l">
              <a:lnSpc>
                <a:spcPct val="114000"/>
              </a:lnSpc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медицинской помощи в медицинских организациях, не имеющих прикрепленного населения (федеральные, частные, областные)</a:t>
            </a:r>
          </a:p>
        </p:txBody>
      </p:sp>
      <p:sp>
        <p:nvSpPr>
          <p:cNvPr id="26" name="Содержимое 2"/>
          <p:cNvSpPr>
            <a:spLocks noGrp="1"/>
          </p:cNvSpPr>
          <p:nvPr>
            <p:ph sz="half" idx="1"/>
          </p:nvPr>
        </p:nvSpPr>
        <p:spPr>
          <a:xfrm>
            <a:off x="6929422" y="2643182"/>
            <a:ext cx="2214578" cy="504056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800" dirty="0" smtClean="0"/>
              <a:t>1</a:t>
            </a:r>
            <a:r>
              <a:rPr lang="en-US" sz="5800" dirty="0" smtClean="0"/>
              <a:t>1</a:t>
            </a:r>
            <a:r>
              <a:rPr lang="ru-RU" sz="3600" dirty="0" smtClean="0"/>
              <a:t> млрд. руб.</a:t>
            </a:r>
            <a:endParaRPr lang="ru-RU" sz="3600" dirty="0"/>
          </a:p>
        </p:txBody>
      </p:sp>
      <p:sp>
        <p:nvSpPr>
          <p:cNvPr id="22" name="Содержимое 2"/>
          <p:cNvSpPr>
            <a:spLocks noGrp="1"/>
          </p:cNvSpPr>
          <p:nvPr>
            <p:ph sz="half" idx="1"/>
          </p:nvPr>
        </p:nvSpPr>
        <p:spPr>
          <a:xfrm>
            <a:off x="3571868" y="857232"/>
            <a:ext cx="2214578" cy="50405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2000" dirty="0" smtClean="0"/>
              <a:t>29,5</a:t>
            </a:r>
          </a:p>
          <a:p>
            <a:pPr algn="ctr">
              <a:buNone/>
            </a:pPr>
            <a:r>
              <a:rPr lang="ru-RU" sz="5600" dirty="0" smtClean="0"/>
              <a:t>млрд. руб.</a:t>
            </a:r>
            <a:endParaRPr lang="ru-RU" sz="5600" dirty="0"/>
          </a:p>
        </p:txBody>
      </p:sp>
      <p:sp>
        <p:nvSpPr>
          <p:cNvPr id="25" name="Содержимое 2"/>
          <p:cNvSpPr>
            <a:spLocks noGrp="1"/>
          </p:cNvSpPr>
          <p:nvPr>
            <p:ph sz="half" idx="1"/>
          </p:nvPr>
        </p:nvSpPr>
        <p:spPr>
          <a:xfrm>
            <a:off x="2285984" y="3071810"/>
            <a:ext cx="2214578" cy="21431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/>
              <a:t>20,3 млрд. руб. в 2016 г.</a:t>
            </a:r>
            <a:endParaRPr lang="ru-RU" sz="1400" dirty="0"/>
          </a:p>
        </p:txBody>
      </p:sp>
      <p:sp>
        <p:nvSpPr>
          <p:cNvPr id="27" name="Содержимое 2"/>
          <p:cNvSpPr>
            <a:spLocks noGrp="1"/>
          </p:cNvSpPr>
          <p:nvPr>
            <p:ph sz="half" idx="1"/>
          </p:nvPr>
        </p:nvSpPr>
        <p:spPr>
          <a:xfrm>
            <a:off x="6929422" y="3071810"/>
            <a:ext cx="2214578" cy="21431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/>
              <a:t>7,1 млрд. руб. в 2016 г.</a:t>
            </a:r>
            <a:endParaRPr lang="ru-RU" sz="1400" dirty="0"/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4071934" y="1500174"/>
            <a:ext cx="121615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214282" y="142852"/>
            <a:ext cx="8784976" cy="6514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2000" b="1" dirty="0" err="1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Подушевой</a:t>
            </a:r>
            <a:r>
              <a:rPr lang="ru-RU" sz="20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 норматив финансирования</a:t>
            </a:r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928662" y="128586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7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3143248"/>
            <a:ext cx="1571636" cy="64294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2017</a:t>
            </a:r>
            <a:endParaRPr lang="ru-RU" altLang="ru-RU" sz="30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2699792" y="3284984"/>
            <a:ext cx="1857388" cy="64294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700" dirty="0" smtClean="0"/>
              <a:t>215</a:t>
            </a:r>
            <a:r>
              <a:rPr lang="ru-RU" sz="3600" dirty="0" smtClean="0"/>
              <a:t> </a:t>
            </a:r>
            <a:r>
              <a:rPr lang="ru-RU" sz="2300" dirty="0" smtClean="0"/>
              <a:t>руб.</a:t>
            </a:r>
            <a:endParaRPr lang="ru-RU" sz="5200" dirty="0"/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2714612" y="1285860"/>
            <a:ext cx="1857388" cy="64294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700" dirty="0" smtClean="0"/>
              <a:t>220</a:t>
            </a:r>
            <a:r>
              <a:rPr lang="ru-RU" sz="2300" dirty="0" smtClean="0"/>
              <a:t>руб.</a:t>
            </a:r>
            <a:r>
              <a:rPr lang="ru-RU" sz="2400" dirty="0" smtClean="0"/>
              <a:t> </a:t>
            </a:r>
            <a:endParaRPr lang="ru-RU" sz="5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1857364"/>
            <a:ext cx="14368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(средний за год)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4357694"/>
            <a:ext cx="5715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Min</a:t>
            </a:r>
            <a:endParaRPr lang="ru-RU" sz="1400" b="1" dirty="0"/>
          </a:p>
        </p:txBody>
      </p:sp>
      <p:sp>
        <p:nvSpPr>
          <p:cNvPr id="14" name="Номер слайда 1"/>
          <p:cNvSpPr txBox="1">
            <a:spLocks/>
          </p:cNvSpPr>
          <p:nvPr/>
        </p:nvSpPr>
        <p:spPr>
          <a:xfrm>
            <a:off x="4499992" y="3356992"/>
            <a:ext cx="4644008" cy="25922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Профилактические осмотры и медицинская помощь по профилю «стоматология» финансируются по объемному способу</a:t>
            </a:r>
          </a:p>
          <a:p>
            <a:pPr lvl="0"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Применяются коэффициенты:</a:t>
            </a:r>
          </a:p>
          <a:p>
            <a:pPr marL="457200" lvl="0" indent="-4572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половозрастной;</a:t>
            </a:r>
          </a:p>
          <a:p>
            <a:pPr marL="457200" lvl="0" indent="-4572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расходам на содержание имущества, в том числе ФАП, центров здоровья, женских консультаций</a:t>
            </a:r>
          </a:p>
        </p:txBody>
      </p:sp>
      <p:sp>
        <p:nvSpPr>
          <p:cNvPr id="16" name="Стрелка углом вверх 15"/>
          <p:cNvSpPr/>
          <p:nvPr/>
        </p:nvSpPr>
        <p:spPr>
          <a:xfrm rot="5400000">
            <a:off x="2041952" y="4101660"/>
            <a:ext cx="1071570" cy="44063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углом вверх 16"/>
          <p:cNvSpPr/>
          <p:nvPr/>
        </p:nvSpPr>
        <p:spPr>
          <a:xfrm rot="5400000">
            <a:off x="1470448" y="4673164"/>
            <a:ext cx="2214578" cy="44063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2"/>
          <p:cNvSpPr>
            <a:spLocks noGrp="1"/>
          </p:cNvSpPr>
          <p:nvPr>
            <p:ph sz="half" idx="1"/>
          </p:nvPr>
        </p:nvSpPr>
        <p:spPr>
          <a:xfrm>
            <a:off x="2643174" y="4429132"/>
            <a:ext cx="1857388" cy="6429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600" dirty="0" smtClean="0"/>
              <a:t>19</a:t>
            </a:r>
            <a:r>
              <a:rPr lang="ru-RU" sz="2600" dirty="0" smtClean="0"/>
              <a:t>2</a:t>
            </a:r>
            <a:r>
              <a:rPr lang="ru-RU" sz="3600" dirty="0" smtClean="0"/>
              <a:t> </a:t>
            </a:r>
            <a:r>
              <a:rPr lang="ru-RU" sz="2300" dirty="0" smtClean="0"/>
              <a:t>руб.</a:t>
            </a:r>
            <a:endParaRPr lang="ru-RU" sz="23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5500702"/>
            <a:ext cx="5715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Max</a:t>
            </a:r>
            <a:endParaRPr lang="ru-RU" sz="1400" b="1" dirty="0"/>
          </a:p>
        </p:txBody>
      </p:sp>
      <p:sp>
        <p:nvSpPr>
          <p:cNvPr id="20" name="Содержимое 2"/>
          <p:cNvSpPr>
            <a:spLocks noGrp="1"/>
          </p:cNvSpPr>
          <p:nvPr>
            <p:ph sz="half" idx="1"/>
          </p:nvPr>
        </p:nvSpPr>
        <p:spPr>
          <a:xfrm>
            <a:off x="2571736" y="5643578"/>
            <a:ext cx="1857388" cy="6429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300" dirty="0" smtClean="0"/>
              <a:t>252 </a:t>
            </a:r>
            <a:r>
              <a:rPr lang="ru-RU" sz="2300" dirty="0" smtClean="0"/>
              <a:t>руб.</a:t>
            </a:r>
            <a:endParaRPr lang="ru-RU" sz="2300" dirty="0"/>
          </a:p>
        </p:txBody>
      </p:sp>
      <p:sp>
        <p:nvSpPr>
          <p:cNvPr id="15" name="Номер слайда 1"/>
          <p:cNvSpPr txBox="1">
            <a:spLocks/>
          </p:cNvSpPr>
          <p:nvPr/>
        </p:nvSpPr>
        <p:spPr>
          <a:xfrm>
            <a:off x="4572000" y="1412776"/>
            <a:ext cx="4286280" cy="142876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Включены профилактические осмотры и медицинская помощь по профилю «стоматология» </a:t>
            </a:r>
          </a:p>
          <a:p>
            <a:pPr lvl="0" algn="l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Применяются коэффициенты:</a:t>
            </a:r>
          </a:p>
          <a:p>
            <a:pPr marL="457200" lvl="0" indent="-4572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половозрастной;</a:t>
            </a:r>
          </a:p>
          <a:p>
            <a:pPr marL="457200" lvl="0" indent="-457200" algn="l">
              <a:buAutoNum type="arabicPeriod"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расходам на содержание ФАП, центров здоровья, женских консультаций</a:t>
            </a:r>
          </a:p>
        </p:txBody>
      </p:sp>
      <p:sp>
        <p:nvSpPr>
          <p:cNvPr id="21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4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2" name="Содержимое 2"/>
          <p:cNvSpPr>
            <a:spLocks noGrp="1"/>
          </p:cNvSpPr>
          <p:nvPr>
            <p:ph sz="half" idx="1"/>
          </p:nvPr>
        </p:nvSpPr>
        <p:spPr>
          <a:xfrm>
            <a:off x="2571736" y="4071942"/>
            <a:ext cx="1857388" cy="42862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600" dirty="0" smtClean="0"/>
              <a:t>11 групп</a:t>
            </a:r>
            <a:endParaRPr lang="ru-RU" sz="2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214282" y="142852"/>
            <a:ext cx="8784976" cy="92869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b">
            <a:noAutofit/>
          </a:bodyPr>
          <a:lstStyle/>
          <a:p>
            <a:pPr marL="152400"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Критерии отнесения медицинских организаций к уровням в соответствии с приказом Федерального фонда обязательного медицинского страхования от 29 ноября 2016 г. №267</a:t>
            </a:r>
          </a:p>
        </p:txBody>
      </p:sp>
      <p:sp>
        <p:nvSpPr>
          <p:cNvPr id="7" name="Номер слайда 1"/>
          <p:cNvSpPr txBox="1">
            <a:spLocks/>
          </p:cNvSpPr>
          <p:nvPr/>
        </p:nvSpPr>
        <p:spPr>
          <a:xfrm>
            <a:off x="428596" y="1500174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уровень</a:t>
            </a:r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428596" y="4000504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уровень</a:t>
            </a:r>
          </a:p>
        </p:txBody>
      </p:sp>
      <p:sp>
        <p:nvSpPr>
          <p:cNvPr id="9" name="Номер слайда 1"/>
          <p:cNvSpPr txBox="1">
            <a:spLocks/>
          </p:cNvSpPr>
          <p:nvPr/>
        </p:nvSpPr>
        <p:spPr>
          <a:xfrm>
            <a:off x="428596" y="5857892"/>
            <a:ext cx="207170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уровень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31164" y="1142984"/>
            <a:ext cx="66128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Медицинские организации, оказывающие населению в пределах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района 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спец. помощь по 4 профилям, включая терапевтический,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хирургический и педиатрический;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скорую медицинскую помощь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31164" y="3429000"/>
            <a:ext cx="676877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Медицинские организации, имеющие в своей структуре отделения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(или) центры, оказывающие в том числе специализированную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медицинскую помощь по 5 и более профилям и(или) населению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нескольких муниципальных образований, а также для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специализированных больниц, больниц скорой медицинской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помощи, центров, диспансеров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495642" y="5786454"/>
            <a:ext cx="66483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Медицинские организации, оказывающие высокотехнологичную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медицинскую помощь</a:t>
            </a:r>
            <a:endParaRPr lang="ru-RU" dirty="0"/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5</a:t>
            </a:r>
            <a:endParaRPr lang="ru-RU" alt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6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14282" y="142852"/>
            <a:ext cx="8784976" cy="6514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Оплата медицинской помощи, оказанной в условиях круглосуточного стационара</a:t>
            </a:r>
          </a:p>
        </p:txBody>
      </p:sp>
      <p:sp>
        <p:nvSpPr>
          <p:cNvPr id="17" name="Номер слайда 1"/>
          <p:cNvSpPr txBox="1">
            <a:spLocks/>
          </p:cNvSpPr>
          <p:nvPr/>
        </p:nvSpPr>
        <p:spPr>
          <a:xfrm>
            <a:off x="785786" y="928670"/>
            <a:ext cx="778674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законченный случай по клинико-статистическим группам (КСГ)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Номер слайда 1"/>
          <p:cNvSpPr txBox="1">
            <a:spLocks/>
          </p:cNvSpPr>
          <p:nvPr/>
        </p:nvSpPr>
        <p:spPr>
          <a:xfrm>
            <a:off x="928662" y="1428736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28" name="Содержимое 2"/>
          <p:cNvSpPr>
            <a:spLocks noGrp="1"/>
          </p:cNvSpPr>
          <p:nvPr>
            <p:ph sz="half" idx="1"/>
          </p:nvPr>
        </p:nvSpPr>
        <p:spPr>
          <a:xfrm>
            <a:off x="6500826" y="1428736"/>
            <a:ext cx="1571636" cy="64294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2017</a:t>
            </a:r>
            <a:endParaRPr lang="ru-RU" altLang="ru-RU" sz="30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29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2500306"/>
            <a:ext cx="1857388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18 275руб.</a:t>
            </a:r>
            <a:endParaRPr lang="ru-RU" dirty="0"/>
          </a:p>
        </p:txBody>
      </p:sp>
      <p:sp>
        <p:nvSpPr>
          <p:cNvPr id="30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2071678"/>
            <a:ext cx="1857388" cy="64294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5700" dirty="0" smtClean="0"/>
              <a:t>308 КСГ</a:t>
            </a:r>
            <a:endParaRPr lang="ru-RU" sz="2300" dirty="0"/>
          </a:p>
        </p:txBody>
      </p:sp>
      <p:sp>
        <p:nvSpPr>
          <p:cNvPr id="31" name="Содержимое 2"/>
          <p:cNvSpPr>
            <a:spLocks noGrp="1"/>
          </p:cNvSpPr>
          <p:nvPr>
            <p:ph sz="half" idx="1"/>
          </p:nvPr>
        </p:nvSpPr>
        <p:spPr>
          <a:xfrm>
            <a:off x="6286512" y="2071678"/>
            <a:ext cx="1857388" cy="64294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5700" dirty="0" smtClean="0"/>
              <a:t>315 КСГ</a:t>
            </a:r>
            <a:endParaRPr lang="ru-RU" sz="23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14348" y="3071810"/>
            <a:ext cx="20935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(средняя базовая ставка)</a:t>
            </a:r>
            <a:endParaRPr lang="ru-RU" sz="1400" dirty="0"/>
          </a:p>
        </p:txBody>
      </p:sp>
      <p:sp>
        <p:nvSpPr>
          <p:cNvPr id="33" name="Содержимое 2"/>
          <p:cNvSpPr>
            <a:spLocks noGrp="1"/>
          </p:cNvSpPr>
          <p:nvPr>
            <p:ph sz="half" idx="1"/>
          </p:nvPr>
        </p:nvSpPr>
        <p:spPr>
          <a:xfrm>
            <a:off x="6357950" y="2571744"/>
            <a:ext cx="1857388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/>
              <a:t>22 000руб.</a:t>
            </a:r>
            <a:endParaRPr lang="ru-RU" dirty="0"/>
          </a:p>
        </p:txBody>
      </p:sp>
      <p:sp>
        <p:nvSpPr>
          <p:cNvPr id="34" name="Стрелка вправо 33"/>
          <p:cNvSpPr/>
          <p:nvPr/>
        </p:nvSpPr>
        <p:spPr>
          <a:xfrm>
            <a:off x="2928926" y="2643182"/>
            <a:ext cx="342902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одержимое 2"/>
          <p:cNvSpPr>
            <a:spLocks noGrp="1"/>
          </p:cNvSpPr>
          <p:nvPr>
            <p:ph sz="half" idx="1"/>
          </p:nvPr>
        </p:nvSpPr>
        <p:spPr>
          <a:xfrm>
            <a:off x="3929058" y="2214554"/>
            <a:ext cx="1296144" cy="360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dirty="0" smtClean="0"/>
              <a:t> + 20%</a:t>
            </a:r>
            <a:endParaRPr lang="ru-RU" sz="2600" b="1" dirty="0"/>
          </a:p>
        </p:txBody>
      </p:sp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285720" y="3357562"/>
          <a:ext cx="2928958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812"/>
                <a:gridCol w="751015"/>
                <a:gridCol w="157713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Коэффициенты уровня в соответствии с приказом ФОМС от 14.11.2014</a:t>
                      </a:r>
                      <a:r>
                        <a:rPr lang="ru-RU" sz="1400" baseline="0" dirty="0" smtClean="0"/>
                        <a:t> №200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Мед. орг.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Коэффициент</a:t>
                      </a:r>
                      <a:endParaRPr lang="ru-RU" sz="1400" dirty="0"/>
                    </a:p>
                  </a:txBody>
                  <a:tcPr anchor="ctr"/>
                </a:tc>
              </a:tr>
              <a:tr h="25051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45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0,9</a:t>
                      </a:r>
                      <a:endParaRPr lang="ru-RU" sz="1600" dirty="0"/>
                    </a:p>
                  </a:txBody>
                  <a:tcPr anchor="ctr"/>
                </a:tc>
              </a:tr>
              <a:tr h="2724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80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anchor="ctr"/>
                </a:tc>
              </a:tr>
              <a:tr h="29433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34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1,3</a:t>
                      </a:r>
                      <a:endParaRPr lang="ru-RU" sz="1600" dirty="0"/>
                    </a:p>
                  </a:txBody>
                  <a:tcPr anchor="ctr"/>
                </a:tc>
              </a:tr>
              <a:tr h="2448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/>
                        <a:t>Фед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36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1,4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5214942" y="3357562"/>
          <a:ext cx="3571900" cy="258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698"/>
                <a:gridCol w="915872"/>
                <a:gridCol w="1923330"/>
              </a:tblGrid>
              <a:tr h="303846"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Коэффициенты уровня в соответствии с приказом ФОМС от 29.11.2014</a:t>
                      </a:r>
                      <a:r>
                        <a:rPr lang="ru-RU" sz="1400" baseline="0" dirty="0" smtClean="0"/>
                        <a:t> №267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Мед. орг.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Коэффициент</a:t>
                      </a:r>
                      <a:endParaRPr lang="ru-RU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24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0,85</a:t>
                      </a:r>
                      <a:endParaRPr lang="ru-RU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129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0,95</a:t>
                      </a:r>
                      <a:endParaRPr lang="ru-RU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1,1</a:t>
                      </a:r>
                      <a:endParaRPr lang="ru-RU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/>
                        <a:t>Фед</a:t>
                      </a:r>
                      <a:r>
                        <a:rPr lang="ru-RU" sz="1600" dirty="0" smtClean="0"/>
                        <a:t>. с</a:t>
                      </a:r>
                      <a:r>
                        <a:rPr lang="ru-RU" sz="1600" baseline="0" dirty="0" smtClean="0"/>
                        <a:t> ВМП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22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1,4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286512" y="2928934"/>
            <a:ext cx="20935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(средняя базовая ставка)</a:t>
            </a:r>
            <a:endParaRPr lang="ru-RU" sz="1400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0248" y="6000768"/>
            <a:ext cx="90237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расчете случая госпитализации для клинико-статистических групп в рамках КПГ «Акушерское дело»,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«Акушерство и гинекология»,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Неонатология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учитывается коэффициент уровня и подуровня аналогичный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2016 году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571472" y="142852"/>
            <a:ext cx="3714776" cy="35719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Коэффициент сложности лечения пациентов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357158" y="1071546"/>
          <a:ext cx="385765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13573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До 4 лет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1,05-1,1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 75 лет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1,07</a:t>
                      </a:r>
                      <a:endParaRPr lang="ru-RU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Старше 70 лет для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9 КСГ*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1,45</a:t>
                      </a:r>
                      <a:endParaRPr lang="ru-RU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КСГ №220</a:t>
                      </a:r>
                      <a:endParaRPr lang="ru-RU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1,8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2" name="Номер слайда 1"/>
          <p:cNvSpPr txBox="1">
            <a:spLocks/>
          </p:cNvSpPr>
          <p:nvPr/>
        </p:nvSpPr>
        <p:spPr>
          <a:xfrm>
            <a:off x="1428728" y="642918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23" name="Номер слайда 1"/>
          <p:cNvSpPr txBox="1">
            <a:spLocks/>
          </p:cNvSpPr>
          <p:nvPr/>
        </p:nvSpPr>
        <p:spPr>
          <a:xfrm>
            <a:off x="7072330" y="642918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</a:p>
        </p:txBody>
      </p:sp>
      <p:sp>
        <p:nvSpPr>
          <p:cNvPr id="24" name="Стрелка вправо 23"/>
          <p:cNvSpPr/>
          <p:nvPr/>
        </p:nvSpPr>
        <p:spPr>
          <a:xfrm>
            <a:off x="4286248" y="1785926"/>
            <a:ext cx="342902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"/>
          <p:cNvSpPr>
            <a:spLocks noGrp="1"/>
          </p:cNvSpPr>
          <p:nvPr>
            <p:ph sz="half" idx="1"/>
          </p:nvPr>
        </p:nvSpPr>
        <p:spPr>
          <a:xfrm>
            <a:off x="4714876" y="1357298"/>
            <a:ext cx="2224838" cy="360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dirty="0" smtClean="0"/>
              <a:t> сохранены</a:t>
            </a:r>
            <a:endParaRPr lang="ru-RU" sz="2600" b="1" dirty="0"/>
          </a:p>
        </p:txBody>
      </p:sp>
      <p:sp>
        <p:nvSpPr>
          <p:cNvPr id="30" name="Заголовок 3"/>
          <p:cNvSpPr txBox="1">
            <a:spLocks/>
          </p:cNvSpPr>
          <p:nvPr/>
        </p:nvSpPr>
        <p:spPr>
          <a:xfrm>
            <a:off x="428596" y="3571876"/>
            <a:ext cx="3714776" cy="35719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Управленческий коэффициент</a:t>
            </a: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28596" y="4500570"/>
          <a:ext cx="3857652" cy="91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  <a:gridCol w="13573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КСГ №159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(замена речевого процессора)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0,8402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КСГ №220 </a:t>
                      </a:r>
                      <a:r>
                        <a:rPr lang="ru-RU" sz="1400" dirty="0" smtClean="0"/>
                        <a:t>(</a:t>
                      </a:r>
                      <a:r>
                        <a:rPr lang="ru-RU" sz="1400" dirty="0" err="1" smtClean="0"/>
                        <a:t>политравма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1,4</a:t>
                      </a:r>
                      <a:endParaRPr lang="ru-RU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2" name="Номер слайда 1"/>
          <p:cNvSpPr txBox="1">
            <a:spLocks/>
          </p:cNvSpPr>
          <p:nvPr/>
        </p:nvSpPr>
        <p:spPr>
          <a:xfrm>
            <a:off x="1500166" y="4071942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  <p:sp>
        <p:nvSpPr>
          <p:cNvPr id="33" name="Номер слайда 1"/>
          <p:cNvSpPr txBox="1">
            <a:spLocks/>
          </p:cNvSpPr>
          <p:nvPr/>
        </p:nvSpPr>
        <p:spPr>
          <a:xfrm>
            <a:off x="7072330" y="3357562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ru-RU" altLang="ru-RU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</a:p>
        </p:txBody>
      </p:sp>
      <p:sp>
        <p:nvSpPr>
          <p:cNvPr id="34" name="Стрелка вправо 33"/>
          <p:cNvSpPr/>
          <p:nvPr/>
        </p:nvSpPr>
        <p:spPr>
          <a:xfrm>
            <a:off x="4286248" y="4500570"/>
            <a:ext cx="342902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одержимое 2"/>
          <p:cNvSpPr>
            <a:spLocks noGrp="1"/>
          </p:cNvSpPr>
          <p:nvPr>
            <p:ph sz="half" idx="1"/>
          </p:nvPr>
        </p:nvSpPr>
        <p:spPr>
          <a:xfrm>
            <a:off x="4714876" y="4071942"/>
            <a:ext cx="2224838" cy="360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600" b="1" dirty="0" smtClean="0"/>
              <a:t> сохранены</a:t>
            </a:r>
            <a:endParaRPr lang="ru-RU" sz="2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2571744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00" dirty="0" smtClean="0"/>
              <a:t>*Применяется в случае, если доля пациентов указанного возраста в общем объеме оказанной медицинской помощи в медицинской организации составляет 70% и более.</a:t>
            </a:r>
            <a:endParaRPr lang="ru-RU" sz="1000" dirty="0"/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7</a:t>
            </a:r>
            <a:endParaRPr lang="ru-RU" alt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309320"/>
            <a:ext cx="2133600" cy="366183"/>
          </a:xfrm>
        </p:spPr>
        <p:txBody>
          <a:bodyPr/>
          <a:lstStyle/>
          <a:p>
            <a:r>
              <a:rPr lang="ru-RU" altLang="ru-RU" dirty="0" smtClean="0">
                <a:solidFill>
                  <a:schemeClr val="tx1"/>
                </a:solidFill>
              </a:rPr>
              <a:t>8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214282" y="142852"/>
            <a:ext cx="8784976" cy="6514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152400"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charset="0"/>
                <a:ea typeface="+mj-ea"/>
                <a:cs typeface="Arial" charset="0"/>
              </a:rPr>
              <a:t>Оплата медицинской помощи, оказанной в условиях дневного стационара</a:t>
            </a:r>
          </a:p>
        </p:txBody>
      </p:sp>
      <p:sp>
        <p:nvSpPr>
          <p:cNvPr id="17" name="Номер слайда 1"/>
          <p:cNvSpPr txBox="1">
            <a:spLocks/>
          </p:cNvSpPr>
          <p:nvPr/>
        </p:nvSpPr>
        <p:spPr>
          <a:xfrm>
            <a:off x="785786" y="1000108"/>
            <a:ext cx="778674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pPr lvl="0" algn="ctr"/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законченный случай по клинико-статистическим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клинико-профильным группам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(КСГ)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000240"/>
            <a:ext cx="8143932" cy="178595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700" dirty="0" smtClean="0"/>
              <a:t>37 КПГ</a:t>
            </a:r>
          </a:p>
          <a:p>
            <a:pPr>
              <a:buNone/>
            </a:pPr>
            <a:endParaRPr lang="ru-RU" sz="5700" dirty="0" smtClean="0"/>
          </a:p>
          <a:p>
            <a:pPr>
              <a:buNone/>
            </a:pPr>
            <a:r>
              <a:rPr lang="ru-RU" sz="5700" dirty="0" smtClean="0"/>
              <a:t>16 КСГ (ЭКО, медицинская реабилитация, кистозный фиброз, гепатиты)</a:t>
            </a:r>
            <a:endParaRPr lang="ru-RU" sz="2300" dirty="0"/>
          </a:p>
        </p:txBody>
      </p:sp>
      <p:sp>
        <p:nvSpPr>
          <p:cNvPr id="33" name="Содержимое 2"/>
          <p:cNvSpPr>
            <a:spLocks noGrp="1"/>
          </p:cNvSpPr>
          <p:nvPr>
            <p:ph sz="half" idx="1"/>
          </p:nvPr>
        </p:nvSpPr>
        <p:spPr>
          <a:xfrm>
            <a:off x="0" y="3929066"/>
            <a:ext cx="5000660" cy="64294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7</a:t>
            </a:r>
            <a:r>
              <a:rPr lang="ru-RU" sz="3600" dirty="0" smtClean="0"/>
              <a:t> 490 </a:t>
            </a:r>
            <a:r>
              <a:rPr lang="ru-RU" sz="2300" dirty="0" smtClean="0"/>
              <a:t>руб</a:t>
            </a:r>
            <a:r>
              <a:rPr lang="ru-RU" sz="2300" dirty="0" smtClean="0"/>
              <a:t>. – базовая ставка</a:t>
            </a:r>
            <a:endParaRPr lang="ru-RU" sz="2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738</Words>
  <Application>Microsoft Office PowerPoint</Application>
  <PresentationFormat>Экран (4:3)</PresentationFormat>
  <Paragraphs>170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Тарифное соглашение по реализации Московской областной программы обязательного медицинского страхования на 2017 год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 1. Распределение объемов предоставления медицинской помощи в разрезе медицинских организаций, реализующих Московскую областную программу обязательного медицинского страхования в 2017 году в разрезе подпрограмм государственной программы Московской области «Здравоохранение Подмосковья» на 2014-2020 годы, условий и видов оказания медицинской помощи.  Докладчик: начальник Управления экономических расчетов ТФОМС МО Е.В. Скупова</dc:title>
  <dc:creator>Алаторцев Алексей Вячеславович</dc:creator>
  <cp:lastModifiedBy>alatortsev</cp:lastModifiedBy>
  <cp:revision>177</cp:revision>
  <dcterms:created xsi:type="dcterms:W3CDTF">2016-11-10T17:01:22Z</dcterms:created>
  <dcterms:modified xsi:type="dcterms:W3CDTF">2017-01-09T16:12:01Z</dcterms:modified>
</cp:coreProperties>
</file>